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31.svg" ContentType="image/svg+xml"/>
  <Override PartName="/ppt/media/image33.svg" ContentType="image/svg+xml"/>
  <Override PartName="/ppt/media/image5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2"/>
  </p:notesMasterIdLst>
  <p:sldIdLst>
    <p:sldId id="256" r:id="rId3"/>
    <p:sldId id="322" r:id="rId4"/>
    <p:sldId id="279" r:id="rId5"/>
    <p:sldId id="280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37" r:id="rId30"/>
    <p:sldId id="351" r:id="rId31"/>
    <p:sldId id="350" r:id="rId32"/>
    <p:sldId id="352" r:id="rId33"/>
    <p:sldId id="354" r:id="rId34"/>
    <p:sldId id="355" r:id="rId35"/>
    <p:sldId id="353" r:id="rId36"/>
    <p:sldId id="356" r:id="rId37"/>
    <p:sldId id="357" r:id="rId38"/>
    <p:sldId id="358" r:id="rId39"/>
    <p:sldId id="359" r:id="rId40"/>
    <p:sldId id="361" r:id="rId41"/>
    <p:sldId id="360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70" r:id="rId50"/>
    <p:sldId id="369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287" r:id="rId61"/>
  </p:sldIdLst>
  <p:sldSz cx="12192000" cy="6858000"/>
  <p:notesSz cx="6858000" cy="9144000"/>
  <p:embeddedFontLst>
    <p:embeddedFont>
      <p:font typeface="方正粗金陵简体" panose="02000000000000000000" charset="-122"/>
      <p:regular r:id="rId66"/>
    </p:embeddedFont>
    <p:embeddedFont>
      <p:font typeface="微软雅黑" panose="020B0503020204020204" charset="-122"/>
      <p:regular r:id="rId67"/>
    </p:embeddedFont>
    <p:embeddedFont>
      <p:font typeface="Calibri" panose="020F0502020204030204" charset="0"/>
      <p:regular r:id="rId68"/>
      <p:bold r:id="rId69"/>
      <p:italic r:id="rId70"/>
      <p:boldItalic r:id="rId71"/>
    </p:embeddedFont>
  </p:embeddedFontLst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6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FFFFFF"/>
    <a:srgbClr val="979997"/>
    <a:srgbClr val="2F250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6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gs" Target="tags/tag189.xml"/><Relationship Id="rId71" Type="http://schemas.openxmlformats.org/officeDocument/2006/relationships/font" Target="fonts/font6.fntdata"/><Relationship Id="rId70" Type="http://schemas.openxmlformats.org/officeDocument/2006/relationships/font" Target="fonts/font5.fntdata"/><Relationship Id="rId7" Type="http://schemas.openxmlformats.org/officeDocument/2006/relationships/slide" Target="slides/slide5.xml"/><Relationship Id="rId69" Type="http://schemas.openxmlformats.org/officeDocument/2006/relationships/font" Target="fonts/font4.fntdata"/><Relationship Id="rId68" Type="http://schemas.openxmlformats.org/officeDocument/2006/relationships/font" Target="fonts/font3.fntdata"/><Relationship Id="rId67" Type="http://schemas.openxmlformats.org/officeDocument/2006/relationships/font" Target="fonts/font2.fntdata"/><Relationship Id="rId66" Type="http://schemas.openxmlformats.org/officeDocument/2006/relationships/font" Target="fonts/font1.fntdata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5.png"/><Relationship Id="rId1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6.png"/><Relationship Id="rId1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7.png"/><Relationship Id="rId1" Type="http://schemas.openxmlformats.org/officeDocument/2006/relationships/tags" Target="../tags/tag8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8.png"/><Relationship Id="rId1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1.xml"/><Relationship Id="rId2" Type="http://schemas.openxmlformats.org/officeDocument/2006/relationships/image" Target="../media/image9.png"/><Relationship Id="rId1" Type="http://schemas.openxmlformats.org/officeDocument/2006/relationships/tags" Target="../tags/tag9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../media/image11.png"/><Relationship Id="rId3" Type="http://schemas.openxmlformats.org/officeDocument/2006/relationships/tags" Target="../tags/tag93.xml"/><Relationship Id="rId2" Type="http://schemas.openxmlformats.org/officeDocument/2006/relationships/image" Target="../media/image10.png"/><Relationship Id="rId1" Type="http://schemas.openxmlformats.org/officeDocument/2006/relationships/tags" Target="../tags/tag9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9.xml"/><Relationship Id="rId5" Type="http://schemas.openxmlformats.org/officeDocument/2006/relationships/image" Target="../media/image13.png"/><Relationship Id="rId4" Type="http://schemas.openxmlformats.org/officeDocument/2006/relationships/tags" Target="../tags/tag98.xml"/><Relationship Id="rId3" Type="http://schemas.openxmlformats.org/officeDocument/2006/relationships/image" Target="../media/image12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3.xml"/><Relationship Id="rId5" Type="http://schemas.openxmlformats.org/officeDocument/2006/relationships/image" Target="../media/image15.png"/><Relationship Id="rId4" Type="http://schemas.openxmlformats.org/officeDocument/2006/relationships/tags" Target="../tags/tag102.xml"/><Relationship Id="rId3" Type="http://schemas.openxmlformats.org/officeDocument/2006/relationships/image" Target="../media/image14.pn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7.xml"/><Relationship Id="rId5" Type="http://schemas.openxmlformats.org/officeDocument/2006/relationships/image" Target="../media/image17.png"/><Relationship Id="rId4" Type="http://schemas.openxmlformats.org/officeDocument/2006/relationships/tags" Target="../tags/tag106.xml"/><Relationship Id="rId3" Type="http://schemas.openxmlformats.org/officeDocument/2006/relationships/image" Target="../media/image16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1.xml"/><Relationship Id="rId5" Type="http://schemas.openxmlformats.org/officeDocument/2006/relationships/image" Target="../media/image19.png"/><Relationship Id="rId4" Type="http://schemas.openxmlformats.org/officeDocument/2006/relationships/tags" Target="../tags/tag110.xml"/><Relationship Id="rId3" Type="http://schemas.openxmlformats.org/officeDocument/2006/relationships/image" Target="../media/image18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5.xml"/><Relationship Id="rId5" Type="http://schemas.openxmlformats.org/officeDocument/2006/relationships/image" Target="../media/image21.png"/><Relationship Id="rId4" Type="http://schemas.openxmlformats.org/officeDocument/2006/relationships/tags" Target="../tags/tag114.xml"/><Relationship Id="rId3" Type="http://schemas.openxmlformats.org/officeDocument/2006/relationships/image" Target="../media/image20.png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9.xml"/><Relationship Id="rId5" Type="http://schemas.openxmlformats.org/officeDocument/2006/relationships/image" Target="../media/image23.png"/><Relationship Id="rId4" Type="http://schemas.openxmlformats.org/officeDocument/2006/relationships/tags" Target="../tags/tag118.xml"/><Relationship Id="rId3" Type="http://schemas.openxmlformats.org/officeDocument/2006/relationships/image" Target="../media/image22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3.xml"/><Relationship Id="rId5" Type="http://schemas.openxmlformats.org/officeDocument/2006/relationships/image" Target="../media/image25.png"/><Relationship Id="rId4" Type="http://schemas.openxmlformats.org/officeDocument/2006/relationships/tags" Target="../tags/tag122.xml"/><Relationship Id="rId3" Type="http://schemas.openxmlformats.org/officeDocument/2006/relationships/image" Target="../media/image24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7.xml"/><Relationship Id="rId5" Type="http://schemas.openxmlformats.org/officeDocument/2006/relationships/image" Target="../media/image27.png"/><Relationship Id="rId4" Type="http://schemas.openxmlformats.org/officeDocument/2006/relationships/tags" Target="../tags/tag126.xml"/><Relationship Id="rId3" Type="http://schemas.openxmlformats.org/officeDocument/2006/relationships/image" Target="../media/image26.png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1.xml"/><Relationship Id="rId5" Type="http://schemas.openxmlformats.org/officeDocument/2006/relationships/image" Target="../media/image29.png"/><Relationship Id="rId4" Type="http://schemas.openxmlformats.org/officeDocument/2006/relationships/tags" Target="../tags/tag130.xml"/><Relationship Id="rId3" Type="http://schemas.openxmlformats.org/officeDocument/2006/relationships/image" Target="../media/image28.pn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tags" Target="../tags/tag134.xml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tags" Target="../tags/tag1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34.png"/><Relationship Id="rId1" Type="http://schemas.openxmlformats.org/officeDocument/2006/relationships/tags" Target="../tags/tag137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0.xml"/><Relationship Id="rId2" Type="http://schemas.openxmlformats.org/officeDocument/2006/relationships/image" Target="../media/image35.png"/><Relationship Id="rId1" Type="http://schemas.openxmlformats.org/officeDocument/2006/relationships/tags" Target="../tags/tag139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2.xml"/><Relationship Id="rId2" Type="http://schemas.openxmlformats.org/officeDocument/2006/relationships/image" Target="../media/image36.png"/><Relationship Id="rId1" Type="http://schemas.openxmlformats.org/officeDocument/2006/relationships/tags" Target="../tags/tag14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4.xml"/><Relationship Id="rId2" Type="http://schemas.openxmlformats.org/officeDocument/2006/relationships/image" Target="../media/image37.png"/><Relationship Id="rId1" Type="http://schemas.openxmlformats.org/officeDocument/2006/relationships/tags" Target="../tags/tag1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image" Target="../media/image38.png"/><Relationship Id="rId1" Type="http://schemas.openxmlformats.org/officeDocument/2006/relationships/tags" Target="../tags/tag146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image" Target="../media/image39.png"/><Relationship Id="rId1" Type="http://schemas.openxmlformats.org/officeDocument/2006/relationships/tags" Target="../tags/tag148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image" Target="../media/image40.png"/><Relationship Id="rId1" Type="http://schemas.openxmlformats.org/officeDocument/2006/relationships/tags" Target="../tags/tag150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3.xml"/><Relationship Id="rId2" Type="http://schemas.openxmlformats.org/officeDocument/2006/relationships/image" Target="../media/image41.png"/><Relationship Id="rId1" Type="http://schemas.openxmlformats.org/officeDocument/2006/relationships/tags" Target="../tags/tag15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2" Type="http://schemas.openxmlformats.org/officeDocument/2006/relationships/image" Target="../media/image42.png"/><Relationship Id="rId1" Type="http://schemas.openxmlformats.org/officeDocument/2006/relationships/tags" Target="../tags/tag156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9.xml"/><Relationship Id="rId2" Type="http://schemas.openxmlformats.org/officeDocument/2006/relationships/image" Target="../media/image43.png"/><Relationship Id="rId1" Type="http://schemas.openxmlformats.org/officeDocument/2006/relationships/tags" Target="../tags/tag15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1.xml"/><Relationship Id="rId2" Type="http://schemas.openxmlformats.org/officeDocument/2006/relationships/image" Target="../media/image44.png"/><Relationship Id="rId1" Type="http://schemas.openxmlformats.org/officeDocument/2006/relationships/tags" Target="../tags/tag160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3.xml"/><Relationship Id="rId2" Type="http://schemas.openxmlformats.org/officeDocument/2006/relationships/image" Target="../media/image45.png"/><Relationship Id="rId1" Type="http://schemas.openxmlformats.org/officeDocument/2006/relationships/tags" Target="../tags/tag16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5.xml"/><Relationship Id="rId2" Type="http://schemas.openxmlformats.org/officeDocument/2006/relationships/image" Target="../media/image46.png"/><Relationship Id="rId1" Type="http://schemas.openxmlformats.org/officeDocument/2006/relationships/tags" Target="../tags/tag16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47.png"/><Relationship Id="rId1" Type="http://schemas.openxmlformats.org/officeDocument/2006/relationships/tags" Target="../tags/tag167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0.xml"/><Relationship Id="rId2" Type="http://schemas.openxmlformats.org/officeDocument/2006/relationships/image" Target="../media/image48.png"/><Relationship Id="rId1" Type="http://schemas.openxmlformats.org/officeDocument/2006/relationships/tags" Target="../tags/tag169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image" Target="../media/image49.png"/><Relationship Id="rId1" Type="http://schemas.openxmlformats.org/officeDocument/2006/relationships/tags" Target="../tags/tag1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50.png"/><Relationship Id="rId1" Type="http://schemas.openxmlformats.org/officeDocument/2006/relationships/tags" Target="../tags/tag17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51.png"/><Relationship Id="rId1" Type="http://schemas.openxmlformats.org/officeDocument/2006/relationships/tags" Target="../tags/tag177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0.xml"/><Relationship Id="rId2" Type="http://schemas.openxmlformats.org/officeDocument/2006/relationships/image" Target="../media/image52.png"/><Relationship Id="rId1" Type="http://schemas.openxmlformats.org/officeDocument/2006/relationships/tags" Target="../tags/tag179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1.xml"/><Relationship Id="rId2" Type="http://schemas.openxmlformats.org/officeDocument/2006/relationships/image" Target="../media/image54.svg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4.xml"/><Relationship Id="rId2" Type="http://schemas.openxmlformats.org/officeDocument/2006/relationships/image" Target="../media/image55.png"/><Relationship Id="rId1" Type="http://schemas.openxmlformats.org/officeDocument/2006/relationships/tags" Target="../tags/tag18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3.png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4.png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zh-CN" sz="4800"/>
              <a:t>Object Oriented Programming</a:t>
            </a:r>
            <a:r>
              <a:rPr lang="en-US" altLang="zh-CN" sz="4800"/>
              <a:t>—C++</a:t>
            </a:r>
            <a:br>
              <a:rPr lang="zh-CN" altLang="zh-CN" sz="4800"/>
            </a:br>
            <a:r>
              <a:rPr lang="en-US" altLang="zh-CN" sz="4800"/>
              <a:t>Lecture2  </a:t>
            </a:r>
            <a:r>
              <a:rPr lang="zh-CN" altLang="zh-CN" sz="4800"/>
              <a:t>Types and Structs</a:t>
            </a:r>
            <a:endParaRPr lang="zh-CN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QiJun Zhao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Fill in the types!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22400"/>
            <a:ext cx="10968990" cy="4402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Fill in the types!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339215"/>
            <a:ext cx="10968990" cy="4403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Fill in the types!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45895"/>
            <a:ext cx="10968990" cy="43548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35100"/>
            <a:ext cx="10968990" cy="4425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800" b="1">
                <a:solidFill>
                  <a:srgbClr val="C00000"/>
                </a:solidFill>
              </a:rPr>
              <a:t>S</a:t>
            </a:r>
            <a:r>
              <a:rPr lang="zh-CN" altLang="en-US" sz="2800" b="1">
                <a:solidFill>
                  <a:srgbClr val="C00000"/>
                </a:solidFill>
              </a:rPr>
              <a:t>tatically typed</a:t>
            </a:r>
            <a:r>
              <a:rPr lang="zh-CN" altLang="en-US" sz="2800"/>
              <a:t>: everything</a:t>
            </a:r>
            <a:r>
              <a:rPr lang="en-US" altLang="zh-CN" sz="2800"/>
              <a:t> </a:t>
            </a:r>
            <a:r>
              <a:rPr lang="zh-CN" altLang="en-US" sz="2800"/>
              <a:t>with a name (variables,</a:t>
            </a:r>
            <a:r>
              <a:rPr lang="en-US" altLang="zh-CN" sz="2800"/>
              <a:t> </a:t>
            </a:r>
            <a:r>
              <a:rPr lang="zh-CN" altLang="en-US" sz="2800"/>
              <a:t>functions, etc) is given a</a:t>
            </a:r>
            <a:r>
              <a:rPr lang="en-US" altLang="zh-CN" sz="2800"/>
              <a:t> </a:t>
            </a:r>
            <a:r>
              <a:rPr lang="zh-CN" altLang="en-US" sz="2800"/>
              <a:t>type</a:t>
            </a:r>
            <a:r>
              <a:rPr lang="zh-CN" altLang="en-US" sz="2800" b="1"/>
              <a:t> before runtime</a:t>
            </a:r>
            <a:endParaRPr lang="zh-CN" altLang="en-US" sz="2800" b="1"/>
          </a:p>
          <a:p>
            <a:pPr marL="0" indent="0">
              <a:buNone/>
            </a:pPr>
            <a:endParaRPr lang="zh-CN" altLang="en-US" sz="2800" b="1"/>
          </a:p>
          <a:p>
            <a:pPr marL="0" indent="0">
              <a:buNone/>
            </a:pPr>
            <a:r>
              <a:rPr lang="en-US" altLang="zh-CN" sz="2800" b="1">
                <a:solidFill>
                  <a:srgbClr val="C00000"/>
                </a:solidFill>
              </a:rPr>
              <a:t>D</a:t>
            </a:r>
            <a:r>
              <a:rPr lang="zh-CN" altLang="en-US" sz="2800" b="1">
                <a:solidFill>
                  <a:srgbClr val="C00000"/>
                </a:solidFill>
              </a:rPr>
              <a:t>ynamically typed</a:t>
            </a:r>
            <a:r>
              <a:rPr lang="zh-CN" altLang="en-US" sz="2800" b="1"/>
              <a:t>:</a:t>
            </a:r>
            <a:r>
              <a:rPr lang="zh-CN" altLang="en-US" sz="2800"/>
              <a:t>everything with a name</a:t>
            </a:r>
            <a:r>
              <a:rPr lang="en-US" altLang="zh-CN" sz="2800"/>
              <a:t> </a:t>
            </a:r>
            <a:r>
              <a:rPr lang="zh-CN" altLang="en-US" sz="2800"/>
              <a:t>(variables, functions, etc) is</a:t>
            </a:r>
            <a:r>
              <a:rPr lang="en-US" altLang="zh-CN" sz="2800"/>
              <a:t> </a:t>
            </a:r>
            <a:r>
              <a:rPr lang="zh-CN" altLang="en-US" sz="2800"/>
              <a:t>given a type</a:t>
            </a:r>
            <a:r>
              <a:rPr lang="zh-CN" altLang="en-US" sz="2800" b="1">
                <a:solidFill>
                  <a:srgbClr val="C00000"/>
                </a:solidFill>
              </a:rPr>
              <a:t> at runtime</a:t>
            </a:r>
            <a:r>
              <a:rPr lang="en-US" altLang="zh-CN" sz="2800" b="1">
                <a:solidFill>
                  <a:srgbClr val="C00000"/>
                </a:solidFill>
              </a:rPr>
              <a:t> </a:t>
            </a:r>
            <a:r>
              <a:rPr lang="zh-CN" altLang="en-US" sz="2800" b="1">
                <a:solidFill>
                  <a:srgbClr val="C00000"/>
                </a:solidFill>
              </a:rPr>
              <a:t>based on the thing’s current</a:t>
            </a:r>
            <a:r>
              <a:rPr lang="en-US" altLang="zh-CN" sz="2800" b="1">
                <a:solidFill>
                  <a:srgbClr val="C00000"/>
                </a:solidFill>
              </a:rPr>
              <a:t> </a:t>
            </a:r>
            <a:r>
              <a:rPr lang="zh-CN" altLang="en-US" sz="2800" b="1">
                <a:solidFill>
                  <a:srgbClr val="C00000"/>
                </a:solidFill>
              </a:rPr>
              <a:t>value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C++ is a statically typed</a:t>
            </a:r>
            <a:r>
              <a:rPr lang="en-US" altLang="zh-CN"/>
              <a:t> </a:t>
            </a:r>
            <a:r>
              <a:rPr lang="zh-CN" altLang="en-US"/>
              <a:t>language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437130"/>
            <a:ext cx="10968990" cy="1821180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Compiled vs Interpreted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Main Difference: When is source code translated?</a:t>
            </a:r>
            <a:endParaRPr lang="zh-CN" altLang="en-US" sz="36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58155" y="836930"/>
            <a:ext cx="6336665" cy="1383665"/>
          </a:xfrm>
          <a:prstGeom prst="rect">
            <a:avLst/>
          </a:prstGeom>
          <a:noFill/>
          <a:ln w="38100">
            <a:solidFill>
              <a:srgbClr val="A8302C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Translated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: Converting source code into something a computer can understand (i.e. machine code)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89865" y="4827270"/>
            <a:ext cx="6336665" cy="1383665"/>
          </a:xfrm>
          <a:prstGeom prst="rect">
            <a:avLst/>
          </a:prstGeom>
          <a:noFill/>
          <a:ln w="38100">
            <a:solidFill>
              <a:srgbClr val="A8302C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 b="1" spc="150">
                <a:solidFill>
                  <a:srgbClr val="C00000"/>
                </a:solidFill>
                <a:uFillTx/>
              </a:rPr>
              <a:t>Source Code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: Original code,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usually typed by a human into a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computer (like C++ or Python)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cxnSp>
        <p:nvCxnSpPr>
          <p:cNvPr id="8" name="曲线连接符 7"/>
          <p:cNvCxnSpPr/>
          <p:nvPr/>
        </p:nvCxnSpPr>
        <p:spPr>
          <a:xfrm>
            <a:off x="9354820" y="2235200"/>
            <a:ext cx="1356995" cy="1099185"/>
          </a:xfrm>
          <a:prstGeom prst="curvedConnector3">
            <a:avLst>
              <a:gd name="adj1" fmla="val 50023"/>
            </a:avLst>
          </a:prstGeom>
          <a:ln w="57150" cap="flat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7" idx="3"/>
          </p:cNvCxnSpPr>
          <p:nvPr/>
        </p:nvCxnSpPr>
        <p:spPr>
          <a:xfrm flipV="1">
            <a:off x="6526530" y="4141470"/>
            <a:ext cx="579120" cy="1377950"/>
          </a:xfrm>
          <a:prstGeom prst="curvedConnector2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8590" y="901065"/>
            <a:ext cx="7019925" cy="2527935"/>
          </a:xfrm>
          <a:solidFill>
            <a:srgbClr val="C00000">
              <a:alpha val="30000"/>
            </a:srgbClr>
          </a:solidFill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800" b="1"/>
              <a:t>Dynamically typed, interpreted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Types checked on the fly, during</a:t>
            </a:r>
            <a:endParaRPr lang="zh-CN" altLang="en-US" sz="2800"/>
          </a:p>
          <a:p>
            <a:pPr marL="457200" lvl="1" indent="457200">
              <a:buNone/>
            </a:pPr>
            <a:r>
              <a:rPr lang="zh-CN" altLang="en-US" sz="2800"/>
              <a:t>execution, line by line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- Example: Python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0629900" cy="705485"/>
          </a:xfrm>
        </p:spPr>
        <p:txBody>
          <a:bodyPr>
            <a:normAutofit/>
          </a:bodyPr>
          <a:p>
            <a:r>
              <a:rPr lang="zh-CN" altLang="en-US"/>
              <a:t>Compiled vs Interpreted: When is source code translated?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929505" y="3721100"/>
            <a:ext cx="7019925" cy="2527935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b="1"/>
              <a:t>Statically typed, compiled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Types before program runs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during compilation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- Example: </a:t>
            </a:r>
            <a:r>
              <a:rPr lang="en-US" altLang="zh-CN" sz="2800"/>
              <a:t>C++</a:t>
            </a:r>
            <a:endParaRPr lang="en-US" altLang="zh-CN" sz="280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89865" y="4434205"/>
            <a:ext cx="4224655" cy="1814830"/>
          </a:xfrm>
          <a:prstGeom prst="rect">
            <a:avLst/>
          </a:prstGeom>
          <a:noFill/>
          <a:ln w="38100">
            <a:solidFill>
              <a:srgbClr val="A8302C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 b="1" spc="150">
                <a:solidFill>
                  <a:srgbClr val="C00000"/>
                </a:solidFill>
                <a:uFillTx/>
              </a:rPr>
              <a:t>Runtime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: Period when program is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executing commands (after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compilation, if ompiled)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Types in Action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367790"/>
            <a:ext cx="10968990" cy="4385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1656080"/>
            <a:ext cx="5105400" cy="4362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01740" y="1656080"/>
            <a:ext cx="5048250" cy="43637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7510" y="1691005"/>
            <a:ext cx="5076825" cy="4343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691005"/>
            <a:ext cx="5076825" cy="43148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Quick Recap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Types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Intro to structs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746250"/>
            <a:ext cx="5048250" cy="4362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55775"/>
            <a:ext cx="5038725" cy="43529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4010" y="1715770"/>
            <a:ext cx="5067300" cy="4352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15770"/>
            <a:ext cx="5095875" cy="43243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590675"/>
            <a:ext cx="5038725" cy="434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638300"/>
            <a:ext cx="5076825" cy="4295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9100" y="1713865"/>
            <a:ext cx="5067300" cy="432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13865"/>
            <a:ext cx="5038725" cy="42481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701800"/>
            <a:ext cx="5048250" cy="429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01800"/>
            <a:ext cx="5038725" cy="42576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674495"/>
            <a:ext cx="5048250" cy="432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674495"/>
            <a:ext cx="5029200" cy="42957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727200"/>
            <a:ext cx="5076825" cy="4324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727200"/>
            <a:ext cx="5048250" cy="4362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Dynamic vs Static typing: Python vs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3875" y="1684020"/>
            <a:ext cx="5029200" cy="4305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79515" y="1684020"/>
            <a:ext cx="5048250" cy="42672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911350"/>
            <a:ext cx="10968990" cy="2787650"/>
          </a:xfrm>
        </p:spPr>
        <p:txBody>
          <a:bodyPr/>
          <a:p>
            <a:pPr marL="0" indent="0" algn="ctr">
              <a:buNone/>
            </a:pPr>
            <a:r>
              <a:rPr lang="zh-CN" altLang="en-US" sz="3600">
                <a:solidFill>
                  <a:srgbClr val="C00000"/>
                </a:solidFill>
              </a:rPr>
              <a:t>static typing</a:t>
            </a:r>
            <a:r>
              <a:rPr lang="zh-CN" altLang="en-US" sz="3600"/>
              <a:t> helps us to</a:t>
            </a:r>
            <a:r>
              <a:rPr lang="en-US" altLang="zh-CN" sz="3600"/>
              <a:t> </a:t>
            </a:r>
            <a:endParaRPr lang="en-US" altLang="zh-CN" sz="3600"/>
          </a:p>
          <a:p>
            <a:pPr marL="0" indent="0" algn="ctr">
              <a:buNone/>
            </a:pPr>
            <a:r>
              <a:rPr lang="zh-CN" altLang="en-US" sz="3600"/>
              <a:t>prevent errors </a:t>
            </a:r>
            <a:r>
              <a:rPr lang="zh-CN" altLang="en-US" sz="3600" b="1"/>
              <a:t>before our</a:t>
            </a:r>
            <a:r>
              <a:rPr lang="en-US" altLang="zh-CN" sz="3600" b="1"/>
              <a:t> </a:t>
            </a:r>
            <a:endParaRPr lang="en-US" altLang="zh-CN" sz="3600" b="1"/>
          </a:p>
          <a:p>
            <a:pPr marL="0" indent="0" algn="ctr">
              <a:buNone/>
            </a:pPr>
            <a:r>
              <a:rPr lang="zh-CN" altLang="en-US" sz="3600" b="1"/>
              <a:t>code runs</a:t>
            </a:r>
            <a:endParaRPr lang="zh-CN" altLang="en-US" sz="3600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44460" cy="705485"/>
          </a:xfrm>
        </p:spPr>
        <p:txBody>
          <a:bodyPr>
            <a:normAutofit/>
          </a:bodyPr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387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Python 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6279515" y="1082040"/>
            <a:ext cx="1579245" cy="471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/>
              <a:t>C++ </a:t>
            </a:r>
            <a:endParaRPr lang="zh-CN" altLang="en-US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554990" y="2346325"/>
            <a:ext cx="4458335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def div_3(x)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div_3: __ -&gt; ??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templates\docerresourceshop\icons\\343435333336353b333633323239303bd4c6d0ceb1ead7a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300" y="3908425"/>
            <a:ext cx="4058920" cy="2949575"/>
          </a:xfrm>
          <a:prstGeom prst="rect">
            <a:avLst/>
          </a:prstGeom>
        </p:spPr>
      </p:pic>
      <p:pic>
        <p:nvPicPr>
          <p:cNvPr id="9" name="图片 8" descr="templates\docerresourceshop\icons\\343435333336353b333633323239303bd4c6d0ceb1ead7a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5790" y="4852670"/>
            <a:ext cx="1303655" cy="13036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279515" y="2473325"/>
            <a:ext cx="4458335" cy="1531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int div_3(int x)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div_3: int -&gt; int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正五边形 12"/>
          <p:cNvSpPr/>
          <p:nvPr/>
        </p:nvSpPr>
        <p:spPr>
          <a:xfrm>
            <a:off x="7084695" y="4181475"/>
            <a:ext cx="2848610" cy="218313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正五边形 13"/>
          <p:cNvSpPr/>
          <p:nvPr/>
        </p:nvSpPr>
        <p:spPr>
          <a:xfrm>
            <a:off x="7677150" y="5528310"/>
            <a:ext cx="814070" cy="702945"/>
          </a:xfrm>
          <a:prstGeom prst="pent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1511935"/>
            <a:ext cx="5981700" cy="3833495"/>
          </a:xfrm>
          <a:ln w="38100">
            <a:solidFill>
              <a:schemeClr val="tx1"/>
            </a:solidFill>
          </a:ln>
        </p:spPr>
        <p:txBody>
          <a:bodyPr/>
          <a:p>
            <a:pPr marL="0" indent="0"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Basic syntax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- Semicolons at EOL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- Primitive types (ints,doubles etc)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- Basic grammar rules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C++: Basic Syntax + the STL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90640" y="1511300"/>
            <a:ext cx="5688965" cy="38347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The STL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Tons of general functionality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Built in classes like maps, sets,</a:t>
            </a:r>
            <a:b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vectors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Accessed through the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b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namespace std::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7544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What are the “types” of the following functions?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2045" y="2028825"/>
            <a:ext cx="9941560" cy="40843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76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What are the “types” of the following functions?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45235" y="2047240"/>
            <a:ext cx="9217660" cy="3888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76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What are the “types” of the following functions?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0425" y="2089150"/>
            <a:ext cx="9711690" cy="41554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7607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3200"/>
              <a:t>What are the “types” of the following functions?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Static Types + Functions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5540" y="2019935"/>
            <a:ext cx="8871585" cy="4168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zh-CN" altLang="en-US" sz="3600"/>
              <a:t>- What if we want two versions of a function for</a:t>
            </a:r>
            <a:endParaRPr lang="zh-CN" altLang="en-US" sz="3600"/>
          </a:p>
          <a:p>
            <a:pPr marL="0" indent="457200" algn="l">
              <a:buNone/>
            </a:pPr>
            <a:r>
              <a:rPr lang="zh-CN" altLang="en-US" sz="3600"/>
              <a:t>two different types?</a:t>
            </a:r>
            <a:endParaRPr lang="zh-CN" altLang="en-US" sz="3600"/>
          </a:p>
          <a:p>
            <a:pPr marL="0" indent="0" algn="l">
              <a:buNone/>
            </a:pPr>
            <a:r>
              <a:rPr lang="zh-CN" altLang="en-US" sz="3600"/>
              <a:t>- Example: int division vs double division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Define two functions with the same name but different types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3625" y="2212340"/>
            <a:ext cx="9330690" cy="4012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Define two functions with the same name but different types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245360"/>
            <a:ext cx="9477375" cy="4004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Define two functions with the same name but different types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2030" y="2198370"/>
            <a:ext cx="9856470" cy="4051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Define two functions with the same name but different types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Overloading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3750" y="2150745"/>
            <a:ext cx="9970135" cy="40995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algn="l">
              <a:buClrTx/>
              <a:buSzTx/>
              <a:buNone/>
            </a:pPr>
            <a:r>
              <a:rPr lang="zh-CN" altLang="en-US" sz="2800"/>
              <a:t>- Quick Recap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- Types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Intro to structs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7205" y="1433195"/>
            <a:ext cx="5981700" cy="4430395"/>
          </a:xfrm>
          <a:ln w="38100">
            <a:solidFill>
              <a:schemeClr val="tx1"/>
            </a:solidFill>
          </a:ln>
        </p:spPr>
        <p:txBody>
          <a:bodyPr/>
          <a:p>
            <a:pPr marL="0" indent="0"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Basic syntax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- Semicolons at EOL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- Primitive types (ints,doubles etc)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- Basic grammar rules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C++: Basic Syntax + the STL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39240" y="1308100"/>
            <a:ext cx="10108565" cy="50203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glow rad="342900">
              <a:schemeClr val="tx1">
                <a:alpha val="25000"/>
              </a:schemeClr>
            </a:glow>
          </a:effectLst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The STL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Tons of general functionality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Built in classes like maps, sets,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vectors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Accessed through the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namespace std::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2800" spc="150">
                <a:solidFill>
                  <a:srgbClr val="C00000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Extremely powerful and well-maintained</a:t>
            </a:r>
            <a:endParaRPr lang="en-US" altLang="zh-CN" sz="2800" spc="150">
              <a:solidFill>
                <a:srgbClr val="C00000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87400" y="1490345"/>
            <a:ext cx="10617200" cy="4759325"/>
          </a:xfrm>
        </p:spPr>
        <p:txBody>
          <a:bodyPr/>
          <a:p>
            <a:pPr marL="0" indent="0">
              <a:buNone/>
            </a:pPr>
            <a:r>
              <a:rPr lang="en-US" altLang="zh-CN" sz="3600" b="1">
                <a:solidFill>
                  <a:srgbClr val="C00000"/>
                </a:solidFill>
              </a:rPr>
              <a:t>S</a:t>
            </a:r>
            <a:r>
              <a:rPr lang="zh-CN" altLang="en-US" sz="3600" b="1">
                <a:solidFill>
                  <a:srgbClr val="C00000"/>
                </a:solidFill>
              </a:rPr>
              <a:t>truct</a:t>
            </a:r>
            <a:r>
              <a:rPr lang="zh-CN" altLang="en-US" sz="3600"/>
              <a:t>: a group of named</a:t>
            </a:r>
            <a:r>
              <a:rPr lang="en-US" altLang="zh-CN" sz="3600"/>
              <a:t> </a:t>
            </a:r>
            <a:r>
              <a:rPr lang="zh-CN" altLang="en-US" sz="3600"/>
              <a:t>variables each with their</a:t>
            </a:r>
            <a:r>
              <a:rPr lang="en-US" altLang="zh-CN" sz="3600"/>
              <a:t> </a:t>
            </a:r>
            <a:r>
              <a:rPr lang="zh-CN" altLang="en-US" sz="3600"/>
              <a:t>own type. A way to</a:t>
            </a:r>
            <a:r>
              <a:rPr lang="en-US" altLang="zh-CN" sz="3600"/>
              <a:t> </a:t>
            </a:r>
            <a:r>
              <a:rPr lang="zh-CN" altLang="en-US" sz="3600"/>
              <a:t>bundle different types</a:t>
            </a:r>
            <a:r>
              <a:rPr lang="en-US" altLang="zh-CN" sz="3600"/>
              <a:t> </a:t>
            </a:r>
            <a:r>
              <a:rPr lang="zh-CN" altLang="en-US" sz="3600"/>
              <a:t>together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Structs in Code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3590" y="1291590"/>
            <a:ext cx="10748645" cy="46634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89950" cy="705485"/>
          </a:xfrm>
        </p:spPr>
        <p:txBody>
          <a:bodyPr>
            <a:normAutofit/>
          </a:bodyPr>
          <a:p>
            <a:r>
              <a:rPr lang="zh-CN" altLang="en-US"/>
              <a:t>Use structs to pass around grouped information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9315" y="1149985"/>
            <a:ext cx="10698480" cy="4937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265285" cy="705485"/>
          </a:xfrm>
        </p:spPr>
        <p:txBody>
          <a:bodyPr>
            <a:normAutofit/>
          </a:bodyPr>
          <a:p>
            <a:r>
              <a:rPr lang="zh-CN" altLang="en-US"/>
              <a:t>Use structs to return grouped information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3080" y="1369060"/>
            <a:ext cx="11165840" cy="45078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879715" cy="705485"/>
          </a:xfrm>
        </p:spPr>
        <p:txBody>
          <a:bodyPr>
            <a:normAutofit/>
          </a:bodyPr>
          <a:p>
            <a:r>
              <a:rPr lang="zh-CN" altLang="en-US"/>
              <a:t>Abbreviated Syntax to Initialize a struct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9630" y="1511300"/>
            <a:ext cx="10620375" cy="4273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86370" cy="705485"/>
          </a:xfrm>
        </p:spPr>
        <p:txBody>
          <a:bodyPr>
            <a:normAutofit/>
          </a:bodyPr>
          <a:p>
            <a:r>
              <a:rPr lang="zh-CN" altLang="en-US"/>
              <a:t>Abbreviated Syntax to Initialize a struct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7720" y="1431925"/>
            <a:ext cx="10701020" cy="43821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600" b="1">
                <a:solidFill>
                  <a:srgbClr val="C00000"/>
                </a:solidFill>
              </a:rPr>
              <a:t>std::pair</a:t>
            </a:r>
            <a:r>
              <a:rPr lang="zh-CN" altLang="en-US" sz="3600"/>
              <a:t>: An STL</a:t>
            </a:r>
            <a:r>
              <a:rPr lang="en-US" altLang="zh-CN" sz="3600"/>
              <a:t> </a:t>
            </a:r>
            <a:r>
              <a:rPr lang="zh-CN" altLang="en-US" sz="3600"/>
              <a:t>built-in struct with</a:t>
            </a:r>
            <a:r>
              <a:rPr lang="en-US" altLang="zh-CN" sz="3600"/>
              <a:t> </a:t>
            </a:r>
            <a:r>
              <a:rPr lang="zh-CN" altLang="en-US" sz="3600"/>
              <a:t>two fields of </a:t>
            </a:r>
            <a:r>
              <a:rPr lang="zh-CN" altLang="en-US" sz="3600" i="1"/>
              <a:t>any type</a:t>
            </a:r>
            <a:endParaRPr lang="zh-CN" altLang="en-US" sz="3600" i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-</a:t>
            </a:r>
            <a:r>
              <a:rPr lang="zh-CN" altLang="en-US" sz="2800" b="1">
                <a:solidFill>
                  <a:srgbClr val="C00000"/>
                </a:solidFill>
              </a:rPr>
              <a:t> std</a:t>
            </a:r>
            <a:r>
              <a:rPr lang="zh-CN" altLang="en-US" sz="2800" b="1"/>
              <a:t>::pair</a:t>
            </a:r>
            <a:r>
              <a:rPr lang="zh-CN" altLang="en-US" sz="2800"/>
              <a:t> is a </a:t>
            </a:r>
            <a:r>
              <a:rPr lang="zh-CN" altLang="en-US" sz="2800" b="1" i="1"/>
              <a:t>template</a:t>
            </a:r>
            <a:r>
              <a:rPr lang="zh-CN" altLang="en-US" sz="2800"/>
              <a:t>: You specify the types of the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fields inside &lt;&gt; for each pair object you make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The fields in </a:t>
            </a:r>
            <a:r>
              <a:rPr lang="zh-CN" altLang="en-US" sz="2800" b="1"/>
              <a:t>std::pairs</a:t>
            </a:r>
            <a:r>
              <a:rPr lang="zh-CN" altLang="en-US" sz="2800"/>
              <a:t> are named </a:t>
            </a:r>
            <a:r>
              <a:rPr lang="zh-CN" altLang="en-US" sz="2800" b="1"/>
              <a:t>first </a:t>
            </a:r>
            <a:r>
              <a:rPr lang="zh-CN" altLang="en-US" sz="2800"/>
              <a:t>and</a:t>
            </a:r>
            <a:r>
              <a:rPr lang="en-US" altLang="zh-CN" sz="2800"/>
              <a:t> </a:t>
            </a:r>
            <a:r>
              <a:rPr lang="zh-CN" altLang="en-US" sz="2800" b="1"/>
              <a:t>second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std::pair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3917950"/>
            <a:ext cx="10062210" cy="2331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-</a:t>
            </a:r>
            <a:r>
              <a:rPr lang="zh-CN" altLang="en-US" sz="2800" b="1">
                <a:solidFill>
                  <a:srgbClr val="C00000"/>
                </a:solidFill>
              </a:rPr>
              <a:t> std</a:t>
            </a:r>
            <a:r>
              <a:rPr lang="zh-CN" altLang="en-US" sz="2800" b="1"/>
              <a:t>::pair</a:t>
            </a:r>
            <a:r>
              <a:rPr lang="zh-CN" altLang="en-US" sz="2800"/>
              <a:t> is a </a:t>
            </a:r>
            <a:r>
              <a:rPr lang="zh-CN" altLang="en-US" sz="2800" b="1" i="1"/>
              <a:t>template</a:t>
            </a:r>
            <a:r>
              <a:rPr lang="zh-CN" altLang="en-US" sz="2800"/>
              <a:t>: You specify the types of the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fields inside &lt;&gt; for each pair object you make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The fields in </a:t>
            </a:r>
            <a:r>
              <a:rPr lang="zh-CN" altLang="en-US" sz="2800" b="1"/>
              <a:t>std::pairs</a:t>
            </a:r>
            <a:r>
              <a:rPr lang="zh-CN" altLang="en-US" sz="2800"/>
              <a:t> are named </a:t>
            </a:r>
            <a:r>
              <a:rPr lang="zh-CN" altLang="en-US" sz="2800" b="1"/>
              <a:t>first </a:t>
            </a:r>
            <a:r>
              <a:rPr lang="zh-CN" altLang="en-US" sz="2800"/>
              <a:t>and</a:t>
            </a:r>
            <a:r>
              <a:rPr lang="en-US" altLang="zh-CN" sz="2800"/>
              <a:t> </a:t>
            </a:r>
            <a:r>
              <a:rPr lang="zh-CN" altLang="en-US" sz="2800" b="1"/>
              <a:t>second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std::pair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5805" y="3844925"/>
            <a:ext cx="10511790" cy="2404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Use std::pair to return success + result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0" y="1776730"/>
            <a:ext cx="10862945" cy="3692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4338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● MANY things are in the </a:t>
            </a:r>
            <a:r>
              <a:rPr lang="zh-CN" altLang="en-US" sz="2800">
                <a:highlight>
                  <a:srgbClr val="00FF00"/>
                </a:highlight>
              </a:rPr>
              <a:t>std::</a:t>
            </a:r>
            <a:r>
              <a:rPr lang="zh-CN" altLang="en-US" sz="2800"/>
              <a:t> namespace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e.g. </a:t>
            </a:r>
            <a:r>
              <a:rPr lang="zh-CN" altLang="en-US" sz="2800" b="1"/>
              <a:t>std::cout, std::cin, std::lower_bound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● CS 106B always uses the using namespace std;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declaration, which automatically adds std:: for</a:t>
            </a:r>
            <a:r>
              <a:rPr lang="en-US" altLang="zh-CN" sz="2800"/>
              <a:t> </a:t>
            </a:r>
            <a:r>
              <a:rPr lang="zh-CN" altLang="en-US" sz="2800"/>
              <a:t>you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We won’t (most of the time)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it’s not good style!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Namespaces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75" y="125291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To avoid specifying the types of a pair, use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>
                <a:solidFill>
                  <a:srgbClr val="C00000"/>
                </a:solidFill>
              </a:rPr>
              <a:t>std</a:t>
            </a:r>
            <a:r>
              <a:rPr lang="zh-CN" altLang="en-US" sz="2800" b="1"/>
              <a:t>::make_pair(field1, field2)</a:t>
            </a:r>
            <a:endParaRPr lang="zh-CN" altLang="en-US" sz="2800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1675" y="2769235"/>
            <a:ext cx="9529445" cy="32429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619375"/>
            <a:ext cx="10968990" cy="2280920"/>
          </a:xfrm>
        </p:spPr>
        <p:txBody>
          <a:bodyPr/>
          <a:p>
            <a:pPr marL="0" indent="0" algn="ctr">
              <a:buNone/>
            </a:pPr>
            <a:r>
              <a:rPr lang="zh-CN" altLang="en-US" sz="4400" b="1"/>
              <a:t>Aside: Type Deduction with auto</a:t>
            </a:r>
            <a:endParaRPr lang="zh-CN" altLang="en-US" sz="4400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600" b="1">
                <a:solidFill>
                  <a:srgbClr val="C00000"/>
                </a:solidFill>
              </a:rPr>
              <a:t>auto</a:t>
            </a:r>
            <a:r>
              <a:rPr lang="zh-CN" altLang="en-US" sz="3600"/>
              <a:t>: Keyword used in</a:t>
            </a:r>
            <a:r>
              <a:rPr lang="en-US" altLang="zh-CN" sz="3600"/>
              <a:t> </a:t>
            </a:r>
            <a:r>
              <a:rPr lang="zh-CN" altLang="en-US" sz="3600"/>
              <a:t>lieu of type when</a:t>
            </a:r>
            <a:r>
              <a:rPr lang="en-US" altLang="zh-CN" sz="3600"/>
              <a:t> </a:t>
            </a:r>
            <a:r>
              <a:rPr lang="zh-CN" altLang="en-US" sz="3600"/>
              <a:t>declaring a variable, tells</a:t>
            </a:r>
            <a:r>
              <a:rPr lang="en-US" altLang="zh-CN" sz="3600"/>
              <a:t> </a:t>
            </a:r>
            <a:r>
              <a:rPr lang="zh-CN" altLang="en-US" sz="3600"/>
              <a:t>the compiler to deduce</a:t>
            </a:r>
            <a:endParaRPr lang="zh-CN" altLang="en-US" sz="3600"/>
          </a:p>
          <a:p>
            <a:pPr marL="0" indent="0">
              <a:buNone/>
            </a:pPr>
            <a:r>
              <a:rPr lang="zh-CN" altLang="en-US" sz="3600"/>
              <a:t>the type.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3560" y="1752600"/>
            <a:ext cx="11174730" cy="3235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2925" y="5173345"/>
            <a:ext cx="12109450" cy="133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📝 </a:t>
            </a:r>
            <a:r>
              <a:rPr lang="zh-CN" altLang="en-US" sz="2800" b="1" spc="150">
                <a:solidFill>
                  <a:srgbClr val="C00000"/>
                </a:solidFill>
                <a:uFillTx/>
              </a:rPr>
              <a:t>auto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does not mean that the variable doesn’t have a type.</a:t>
            </a:r>
            <a:endParaRPr lang="zh-CN" altLang="en-US" sz="2800" b="1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It means that the type is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deduced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by the compiler.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2925" y="5173345"/>
            <a:ext cx="12109450" cy="133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📝 </a:t>
            </a:r>
            <a:r>
              <a:rPr lang="zh-CN" altLang="en-US" sz="2800" b="1" spc="150">
                <a:solidFill>
                  <a:srgbClr val="C00000"/>
                </a:solidFill>
                <a:uFillTx/>
              </a:rPr>
              <a:t>auto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does not mean that the variable doesn’t have a type.</a:t>
            </a:r>
            <a:endParaRPr lang="zh-CN" altLang="en-US" sz="2800" b="1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It means that the type is 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deduced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by the compiler.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9305" y="1202055"/>
            <a:ext cx="10613390" cy="36347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457200">
              <a:buNone/>
            </a:pPr>
            <a:r>
              <a:rPr lang="en-US" altLang="zh-CN" sz="3200" b="1">
                <a:solidFill>
                  <a:srgbClr val="C00000"/>
                </a:solidFill>
              </a:rPr>
              <a:t>   </a:t>
            </a:r>
            <a:r>
              <a:rPr lang="zh-CN" altLang="en-US" sz="3200" b="1">
                <a:solidFill>
                  <a:srgbClr val="C00000"/>
                </a:solidFill>
              </a:rPr>
              <a:t>auto</a:t>
            </a:r>
            <a:r>
              <a:rPr lang="zh-CN" altLang="en-US" sz="3200"/>
              <a:t> </a:t>
            </a:r>
            <a:r>
              <a:rPr lang="zh-CN" altLang="en-US" sz="3200" b="1"/>
              <a:t>does not mean that</a:t>
            </a:r>
            <a:r>
              <a:rPr lang="en-US" altLang="zh-CN" sz="3200" b="1"/>
              <a:t> </a:t>
            </a:r>
            <a:r>
              <a:rPr lang="zh-CN" altLang="en-US" sz="3200" b="1"/>
              <a:t>the variable doesn’t have a</a:t>
            </a:r>
            <a:r>
              <a:rPr lang="en-US" altLang="zh-CN" sz="3200" b="1"/>
              <a:t> </a:t>
            </a:r>
            <a:r>
              <a:rPr lang="zh-CN" altLang="en-US" sz="3200" b="1"/>
              <a:t>type.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/>
              <a:t>It means that the type is</a:t>
            </a:r>
            <a:r>
              <a:rPr lang="en-US" altLang="zh-CN" sz="3200"/>
              <a:t> </a:t>
            </a:r>
            <a:r>
              <a:rPr lang="zh-CN" altLang="en-US" sz="3200" b="1"/>
              <a:t>deduced</a:t>
            </a:r>
            <a:r>
              <a:rPr lang="zh-CN" altLang="en-US" sz="3200"/>
              <a:t> by the compiler.</a:t>
            </a:r>
            <a:endParaRPr lang="zh-CN" altLang="en-US" sz="32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templates\docerresourceshop\icons\\343435333334393b333633343637383bb8d0ccbe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8330" y="1360805"/>
            <a:ext cx="784860" cy="784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063750"/>
            <a:ext cx="10968990" cy="2392045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Code Demo!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quadratic.cpp</a:t>
            </a:r>
            <a:endParaRPr lang="zh-CN" altLang="en-US" sz="36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940" y="887095"/>
            <a:ext cx="7362825" cy="5522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9465" y="2430780"/>
            <a:ext cx="2230120" cy="7753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/>
            <a:r>
              <a:rPr lang="zh-CN" altLang="en-US" sz="4000" b="1"/>
              <a:t>Radical</a:t>
            </a:r>
            <a:endParaRPr lang="zh-CN" altLang="en-US" sz="4000" b="1"/>
          </a:p>
        </p:txBody>
      </p:sp>
      <p:sp>
        <p:nvSpPr>
          <p:cNvPr id="8" name="文本框 7"/>
          <p:cNvSpPr txBox="1"/>
          <p:nvPr/>
        </p:nvSpPr>
        <p:spPr>
          <a:xfrm>
            <a:off x="7632065" y="3828415"/>
            <a:ext cx="4078605" cy="13220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 sz="4000" b="1">
                <a:solidFill>
                  <a:schemeClr val="lt1"/>
                </a:solidFill>
              </a:rPr>
              <a:t>If Radical &lt; 0, no real</a:t>
            </a:r>
            <a:r>
              <a:rPr lang="en-US" altLang="zh-CN" sz="4000" b="1">
                <a:solidFill>
                  <a:schemeClr val="lt1"/>
                </a:solidFill>
              </a:rPr>
              <a:t> r</a:t>
            </a:r>
            <a:r>
              <a:rPr lang="zh-CN" altLang="en-US" sz="4000" b="1">
                <a:solidFill>
                  <a:schemeClr val="lt1"/>
                </a:solidFill>
              </a:rPr>
              <a:t>oots</a:t>
            </a:r>
            <a:endParaRPr lang="zh-CN" altLang="en-US" sz="4000" b="1">
              <a:solidFill>
                <a:schemeClr val="lt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114415" y="3280410"/>
            <a:ext cx="1553845" cy="887730"/>
          </a:xfrm>
          <a:prstGeom prst="straightConnector1">
            <a:avLst/>
          </a:prstGeom>
          <a:ln w="69850">
            <a:solidFill>
              <a:srgbClr val="2F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1785" y="705485"/>
            <a:ext cx="11767820" cy="57880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- Everything with a name in your program has a </a:t>
            </a:r>
            <a:r>
              <a:rPr lang="zh-CN" altLang="en-US" sz="2800" b="1"/>
              <a:t>type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/>
              <a:t>Strong type systems</a:t>
            </a:r>
            <a:r>
              <a:rPr lang="zh-CN" altLang="en-US" sz="2800"/>
              <a:t> prevent errors before your code runs!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/>
              <a:t>Structs</a:t>
            </a:r>
            <a:r>
              <a:rPr lang="zh-CN" altLang="en-US" sz="2800"/>
              <a:t> are a way to bundle a bunch of variables of many</a:t>
            </a:r>
            <a:r>
              <a:rPr lang="en-US" altLang="zh-CN" sz="2800"/>
              <a:t> </a:t>
            </a:r>
            <a:r>
              <a:rPr lang="zh-CN" altLang="en-US" sz="2800"/>
              <a:t>types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/>
              <a:t>std::pair</a:t>
            </a:r>
            <a:r>
              <a:rPr lang="zh-CN" altLang="en-US" sz="2800"/>
              <a:t> is a type of struct that had been defined for you</a:t>
            </a:r>
            <a:r>
              <a:rPr lang="en-US" altLang="zh-CN" sz="2800"/>
              <a:t> </a:t>
            </a:r>
            <a:r>
              <a:rPr lang="zh-CN" altLang="en-US" sz="2800"/>
              <a:t>and is in the STL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So you access it through the</a:t>
            </a:r>
            <a:r>
              <a:rPr lang="zh-CN" altLang="en-US" sz="2800" b="1"/>
              <a:t> std:: namespace </a:t>
            </a:r>
            <a:r>
              <a:rPr lang="zh-CN" altLang="en-US" sz="2800"/>
              <a:t>(std::pair)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</a:t>
            </a:r>
            <a:r>
              <a:rPr lang="zh-CN" altLang="en-US" sz="2800" b="1"/>
              <a:t> auto </a:t>
            </a:r>
            <a:r>
              <a:rPr lang="zh-CN" altLang="en-US" sz="2800"/>
              <a:t>is a keyword that tells the compiler to deduce the</a:t>
            </a:r>
            <a:r>
              <a:rPr lang="en-US" altLang="zh-CN" sz="2800"/>
              <a:t> </a:t>
            </a:r>
            <a:r>
              <a:rPr lang="zh-CN" altLang="en-US" sz="2800"/>
              <a:t>type of a variable, it should be used when the type is</a:t>
            </a:r>
            <a:r>
              <a:rPr lang="en-US" altLang="zh-CN" sz="2800"/>
              <a:t> </a:t>
            </a:r>
            <a:r>
              <a:rPr lang="zh-CN" altLang="en-US" sz="2800"/>
              <a:t>obvious or very cumbersome to write out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Recap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altLang="zh-CN" sz="4800"/>
              <a:t>Thank you for coming!</a:t>
            </a:r>
            <a:br>
              <a:rPr altLang="zh-CN" sz="4800"/>
            </a:br>
            <a:r>
              <a:rPr altLang="zh-CN" sz="4800"/>
              <a:t>See you </a:t>
            </a:r>
            <a:r>
              <a:rPr lang="en-US" sz="4800"/>
              <a:t>Tuesday</a:t>
            </a:r>
            <a:r>
              <a:rPr altLang="zh-CN" sz="4800"/>
              <a:t>!</a:t>
            </a:r>
            <a:endParaRPr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QiJun Zhao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16960" y="866195"/>
            <a:ext cx="10969200" cy="47592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/>
              <a:t>STL</a:t>
            </a:r>
            <a:r>
              <a:rPr lang="zh-CN" altLang="en-US" sz="2800"/>
              <a:t> = Standard Template Library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- Contains TONS of functionality (algorithms,</a:t>
            </a:r>
            <a:r>
              <a:rPr lang="en-US" altLang="zh-CN" sz="2800"/>
              <a:t> </a:t>
            </a:r>
            <a:r>
              <a:rPr lang="zh-CN" altLang="en-US" sz="2800"/>
              <a:t>containers, </a:t>
            </a:r>
            <a:r>
              <a:rPr lang="en-US" altLang="zh-CN" sz="2800"/>
              <a:t>	</a:t>
            </a:r>
            <a:r>
              <a:rPr lang="zh-CN" altLang="en-US" sz="2800"/>
              <a:t>functions, iterators) some of which we</a:t>
            </a:r>
            <a:r>
              <a:rPr lang="en-US" altLang="zh-CN" sz="2800"/>
              <a:t> </a:t>
            </a:r>
            <a:r>
              <a:rPr lang="zh-CN" altLang="en-US" sz="2800"/>
              <a:t>will explore in </a:t>
            </a:r>
            <a:r>
              <a:rPr lang="en-US" altLang="zh-CN" sz="2800"/>
              <a:t>	</a:t>
            </a:r>
            <a:r>
              <a:rPr lang="zh-CN" altLang="en-US" sz="2800"/>
              <a:t>this class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The </a:t>
            </a:r>
            <a:r>
              <a:rPr lang="zh-CN" altLang="en-US" sz="2800" b="1"/>
              <a:t>namespace</a:t>
            </a:r>
            <a:r>
              <a:rPr lang="zh-CN" altLang="en-US" sz="2800"/>
              <a:t> for the STL is </a:t>
            </a:r>
            <a:r>
              <a:rPr lang="zh-CN" altLang="en-US" sz="2800" b="1"/>
              <a:t>std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std is the abbreviation for standard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- IDK why they didn’t name the namespace stl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So to </a:t>
            </a:r>
            <a:r>
              <a:rPr lang="zh-CN" altLang="en-US" sz="2800" b="1"/>
              <a:t>access elements</a:t>
            </a:r>
            <a:r>
              <a:rPr lang="zh-CN" altLang="en-US" sz="2800"/>
              <a:t> from the STL use </a:t>
            </a:r>
            <a:r>
              <a:rPr lang="zh-CN" altLang="en-US" sz="2800" b="1"/>
              <a:t>std::</a:t>
            </a:r>
            <a:endParaRPr lang="zh-CN" altLang="en-US" sz="2800" b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note about STL naming conventions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algn="l">
              <a:buClrTx/>
              <a:buSzTx/>
              <a:buNone/>
            </a:pPr>
            <a:r>
              <a:rPr lang="zh-CN" altLang="en-US" sz="2800"/>
              <a:t>- Quick Recap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Types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Intro to structs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Fundamental Types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19860"/>
            <a:ext cx="10968990" cy="44075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Fundamental Types++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430655"/>
            <a:ext cx="10968990" cy="4385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9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5571</Words>
  <Application>WPS 演示</Application>
  <PresentationFormat>宽屏</PresentationFormat>
  <Paragraphs>409</Paragraphs>
  <Slides>59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9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Lecture2  Types and Structs</vt:lpstr>
      <vt:lpstr>Today</vt:lpstr>
      <vt:lpstr>C++: Basic Syntax + the STL</vt:lpstr>
      <vt:lpstr>C++: Basic Syntax + the STL</vt:lpstr>
      <vt:lpstr>Namespaces</vt:lpstr>
      <vt:lpstr>A note about STL naming conventions</vt:lpstr>
      <vt:lpstr>Today</vt:lpstr>
      <vt:lpstr>C++ Fundamental Types</vt:lpstr>
      <vt:lpstr>C++ Fundamental Types++</vt:lpstr>
      <vt:lpstr>Fill in the types!</vt:lpstr>
      <vt:lpstr>Fill in the types!</vt:lpstr>
      <vt:lpstr>Fill in the types!</vt:lpstr>
      <vt:lpstr>PowerPoint 演示文稿</vt:lpstr>
      <vt:lpstr>C++ is a statically typed language</vt:lpstr>
      <vt:lpstr>PowerPoint 演示文稿</vt:lpstr>
      <vt:lpstr>Compiled vs Interpreted: When is source code translated?</vt:lpstr>
      <vt:lpstr>C++ Types in Action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Dynamic vs Static typing: Python vs C++</vt:lpstr>
      <vt:lpstr>PowerPoint 演示文稿</vt:lpstr>
      <vt:lpstr>Dynamic vs Static typing: Python vs C++</vt:lpstr>
      <vt:lpstr>PowerPoint 演示文稿</vt:lpstr>
      <vt:lpstr>PowerPoint 演示文稿</vt:lpstr>
      <vt:lpstr>Static Types + Functions</vt:lpstr>
      <vt:lpstr>Static Types + Functions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std::pair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Type Deduction using auto</vt:lpstr>
      <vt:lpstr>PowerPoint 演示文稿</vt:lpstr>
      <vt:lpstr>PowerPoint 演示文稿</vt:lpstr>
      <vt:lpstr>PowerPoint 演示文稿</vt:lpstr>
      <vt:lpstr>PowerPoint 演示文稿</vt:lpstr>
      <vt:lpstr>Thank you for coming! See you Tuesday!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灬谁唤醒了一世凄凉1374136491</cp:lastModifiedBy>
  <cp:revision>165</cp:revision>
  <dcterms:created xsi:type="dcterms:W3CDTF">2019-06-19T02:08:00Z</dcterms:created>
  <dcterms:modified xsi:type="dcterms:W3CDTF">2023-02-28T06:22:20Z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6955FAFFA29245018A71943C9E250681</vt:lpwstr>
  </property>
</Properties>
</file>